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185E2-8E2D-4C48-A227-59C2DD667C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8DC0-38F5-412E-9145-FC533F28BA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hyperlink" Target="mailto:lgg@cs.ntust.edu.tw" TargetMode="Externa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5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0DA061-27DD-4DED-9978-4300426E18F3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21616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z="3600" smtClean="0"/>
              <a:t>班尼頓生產流程的改良</a:t>
            </a:r>
          </a:p>
        </p:txBody>
      </p:sp>
      <p:grpSp>
        <p:nvGrpSpPr>
          <p:cNvPr id="2" name="群組 1"/>
          <p:cNvGrpSpPr/>
          <p:nvPr/>
        </p:nvGrpSpPr>
        <p:grpSpPr>
          <a:xfrm>
            <a:off x="179388" y="1125538"/>
            <a:ext cx="8640762" cy="4967287"/>
            <a:chOff x="179388" y="1125538"/>
            <a:chExt cx="8640762" cy="4967287"/>
          </a:xfrm>
        </p:grpSpPr>
        <p:sp>
          <p:nvSpPr>
            <p:cNvPr id="47107" name="AutoShape 2"/>
            <p:cNvSpPr>
              <a:spLocks noChangeArrowheads="1"/>
            </p:cNvSpPr>
            <p:nvPr/>
          </p:nvSpPr>
          <p:spPr bwMode="auto">
            <a:xfrm>
              <a:off x="755650" y="1557338"/>
              <a:ext cx="2449513" cy="3527425"/>
            </a:xfrm>
            <a:prstGeom prst="leftArrowCallout">
              <a:avLst>
                <a:gd name="adj1" fmla="val 19307"/>
                <a:gd name="adj2" fmla="val 22361"/>
                <a:gd name="adj3" fmla="val 2917"/>
                <a:gd name="adj4" fmla="val 70190"/>
              </a:avLst>
            </a:prstGeom>
            <a:solidFill>
              <a:schemeClr val="accent1"/>
            </a:solidFill>
            <a:ln w="19050" algn="ctr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zh-TW" altLang="zh-TW" sz="1200"/>
            </a:p>
          </p:txBody>
        </p:sp>
        <p:sp>
          <p:nvSpPr>
            <p:cNvPr id="47108" name="AutoShape 3"/>
            <p:cNvSpPr>
              <a:spLocks noChangeArrowheads="1"/>
            </p:cNvSpPr>
            <p:nvPr/>
          </p:nvSpPr>
          <p:spPr bwMode="auto">
            <a:xfrm>
              <a:off x="5435600" y="3067050"/>
              <a:ext cx="2449513" cy="2305050"/>
            </a:xfrm>
            <a:prstGeom prst="leftArrowCallout">
              <a:avLst>
                <a:gd name="adj1" fmla="val 17556"/>
                <a:gd name="adj2" fmla="val 22384"/>
                <a:gd name="adj3" fmla="val 1446"/>
                <a:gd name="adj4" fmla="val 74079"/>
              </a:avLst>
            </a:prstGeom>
            <a:solidFill>
              <a:srgbClr val="CCFFFF">
                <a:alpha val="79999"/>
              </a:srgbClr>
            </a:solidFill>
            <a:ln w="19050" algn="ctr">
              <a:solidFill>
                <a:schemeClr val="accent2"/>
              </a:solidFill>
              <a:prstDash val="sysDot"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7110" name="Rectangle 5"/>
            <p:cNvSpPr>
              <a:spLocks noChangeArrowheads="1"/>
            </p:cNvSpPr>
            <p:nvPr/>
          </p:nvSpPr>
          <p:spPr bwMode="auto">
            <a:xfrm>
              <a:off x="5651500" y="5534025"/>
              <a:ext cx="2808288" cy="3429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altLang="zh-TW">
                  <a:solidFill>
                    <a:srgbClr val="6600CC"/>
                  </a:solidFill>
                  <a:latin typeface="Comic Sans MS" pitchFamily="66" charset="0"/>
                  <a:ea typeface="標楷體" pitchFamily="65" charset="-120"/>
                </a:rPr>
                <a:t>Benetton</a:t>
              </a:r>
              <a:r>
                <a:rPr lang="zh-TW" altLang="en-US">
                  <a:solidFill>
                    <a:srgbClr val="6600CC"/>
                  </a:solidFill>
                  <a:latin typeface="Comic Sans MS" pitchFamily="66" charset="0"/>
                  <a:ea typeface="標楷體" pitchFamily="65" charset="-120"/>
                </a:rPr>
                <a:t>改良後生產流程</a:t>
              </a:r>
            </a:p>
          </p:txBody>
        </p:sp>
        <p:sp>
          <p:nvSpPr>
            <p:cNvPr id="47111" name="Rectangle 6"/>
            <p:cNvSpPr>
              <a:spLocks noChangeArrowheads="1"/>
            </p:cNvSpPr>
            <p:nvPr/>
          </p:nvSpPr>
          <p:spPr bwMode="auto">
            <a:xfrm>
              <a:off x="6176963" y="1484313"/>
              <a:ext cx="1563687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>
                  <a:solidFill>
                    <a:srgbClr val="6600CC"/>
                  </a:solidFill>
                  <a:latin typeface="標楷體" pitchFamily="65" charset="-120"/>
                  <a:ea typeface="標楷體" pitchFamily="65" charset="-120"/>
                </a:rPr>
                <a:t>款式策劃</a:t>
              </a:r>
            </a:p>
          </p:txBody>
        </p:sp>
        <p:sp>
          <p:nvSpPr>
            <p:cNvPr id="47112" name="Rectangle 7"/>
            <p:cNvSpPr>
              <a:spLocks noChangeArrowheads="1"/>
            </p:cNvSpPr>
            <p:nvPr/>
          </p:nvSpPr>
          <p:spPr bwMode="auto">
            <a:xfrm>
              <a:off x="6176963" y="3198813"/>
              <a:ext cx="1563687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>
                  <a:solidFill>
                    <a:srgbClr val="6600CC"/>
                  </a:solidFill>
                  <a:latin typeface="標楷體" pitchFamily="65" charset="-120"/>
                  <a:ea typeface="標楷體" pitchFamily="65" charset="-120"/>
                </a:rPr>
                <a:t>色彩策劃</a:t>
              </a:r>
            </a:p>
          </p:txBody>
        </p:sp>
        <p:sp>
          <p:nvSpPr>
            <p:cNvPr id="47113" name="Rectangle 8"/>
            <p:cNvSpPr>
              <a:spLocks noChangeArrowheads="1"/>
            </p:cNvSpPr>
            <p:nvPr/>
          </p:nvSpPr>
          <p:spPr bwMode="auto">
            <a:xfrm>
              <a:off x="6176963" y="2055813"/>
              <a:ext cx="1563687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>
                  <a:solidFill>
                    <a:srgbClr val="6600CC"/>
                  </a:solidFill>
                  <a:latin typeface="標楷體" pitchFamily="65" charset="-120"/>
                  <a:ea typeface="標楷體" pitchFamily="65" charset="-120"/>
                </a:rPr>
                <a:t>織造</a:t>
              </a:r>
            </a:p>
          </p:txBody>
        </p:sp>
        <p:sp>
          <p:nvSpPr>
            <p:cNvPr id="47114" name="Rectangle 9"/>
            <p:cNvSpPr>
              <a:spLocks noChangeArrowheads="1"/>
            </p:cNvSpPr>
            <p:nvPr/>
          </p:nvSpPr>
          <p:spPr bwMode="auto">
            <a:xfrm>
              <a:off x="6176963" y="2627313"/>
              <a:ext cx="1563687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>
                  <a:solidFill>
                    <a:srgbClr val="6600CC"/>
                  </a:solidFill>
                  <a:latin typeface="標楷體" pitchFamily="65" charset="-120"/>
                  <a:ea typeface="標楷體" pitchFamily="65" charset="-120"/>
                </a:rPr>
                <a:t>裁切</a:t>
              </a:r>
            </a:p>
          </p:txBody>
        </p:sp>
        <p:sp>
          <p:nvSpPr>
            <p:cNvPr id="47115" name="Rectangle 10"/>
            <p:cNvSpPr>
              <a:spLocks noChangeArrowheads="1"/>
            </p:cNvSpPr>
            <p:nvPr/>
          </p:nvSpPr>
          <p:spPr bwMode="auto">
            <a:xfrm>
              <a:off x="6176963" y="3770313"/>
              <a:ext cx="1563687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>
                  <a:solidFill>
                    <a:srgbClr val="6600CC"/>
                  </a:solidFill>
                  <a:latin typeface="標楷體" pitchFamily="65" charset="-120"/>
                  <a:ea typeface="標楷體" pitchFamily="65" charset="-120"/>
                </a:rPr>
                <a:t>布染色</a:t>
              </a:r>
            </a:p>
          </p:txBody>
        </p:sp>
        <p:sp>
          <p:nvSpPr>
            <p:cNvPr id="47116" name="Rectangle 11"/>
            <p:cNvSpPr>
              <a:spLocks noChangeArrowheads="1"/>
            </p:cNvSpPr>
            <p:nvPr/>
          </p:nvSpPr>
          <p:spPr bwMode="auto">
            <a:xfrm>
              <a:off x="6176963" y="4341813"/>
              <a:ext cx="1563687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>
                  <a:solidFill>
                    <a:srgbClr val="6600CC"/>
                  </a:solidFill>
                  <a:latin typeface="標楷體" pitchFamily="65" charset="-120"/>
                  <a:ea typeface="標楷體" pitchFamily="65" charset="-120"/>
                </a:rPr>
                <a:t>成衣</a:t>
              </a:r>
            </a:p>
          </p:txBody>
        </p:sp>
        <p:sp>
          <p:nvSpPr>
            <p:cNvPr id="47117" name="Rectangle 12"/>
            <p:cNvSpPr>
              <a:spLocks noChangeArrowheads="1"/>
            </p:cNvSpPr>
            <p:nvPr/>
          </p:nvSpPr>
          <p:spPr bwMode="auto">
            <a:xfrm>
              <a:off x="6176963" y="4913313"/>
              <a:ext cx="1563687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>
                  <a:solidFill>
                    <a:srgbClr val="6600CC"/>
                  </a:solidFill>
                  <a:latin typeface="標楷體" pitchFamily="65" charset="-120"/>
                  <a:ea typeface="標楷體" pitchFamily="65" charset="-120"/>
                </a:rPr>
                <a:t>銷售</a:t>
              </a:r>
            </a:p>
          </p:txBody>
        </p:sp>
        <p:sp>
          <p:nvSpPr>
            <p:cNvPr id="47118" name="Rectangle 13"/>
            <p:cNvSpPr>
              <a:spLocks noChangeArrowheads="1"/>
            </p:cNvSpPr>
            <p:nvPr/>
          </p:nvSpPr>
          <p:spPr bwMode="auto">
            <a:xfrm>
              <a:off x="8172450" y="3754438"/>
              <a:ext cx="647700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 b="1">
                  <a:solidFill>
                    <a:srgbClr val="FF0000"/>
                  </a:solidFill>
                  <a:latin typeface="標楷體" pitchFamily="65" charset="-120"/>
                  <a:ea typeface="標楷體" pitchFamily="65" charset="-120"/>
                </a:rPr>
                <a:t>後染</a:t>
              </a:r>
              <a:endParaRPr lang="zh-TW" altLang="en-US">
                <a:latin typeface="標楷體" pitchFamily="65" charset="-120"/>
                <a:ea typeface="標楷體" pitchFamily="65" charset="-120"/>
              </a:endParaRPr>
            </a:p>
          </p:txBody>
        </p:sp>
        <p:cxnSp>
          <p:nvCxnSpPr>
            <p:cNvPr id="47119" name="AutoShape 14"/>
            <p:cNvCxnSpPr>
              <a:cxnSpLocks noChangeShapeType="1"/>
              <a:stCxn id="47111" idx="2"/>
              <a:endCxn id="47113" idx="0"/>
            </p:cNvCxnSpPr>
            <p:nvPr/>
          </p:nvCxnSpPr>
          <p:spPr bwMode="auto">
            <a:xfrm>
              <a:off x="6959600" y="1827213"/>
              <a:ext cx="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47120" name="AutoShape 15"/>
            <p:cNvCxnSpPr>
              <a:cxnSpLocks noChangeShapeType="1"/>
              <a:stCxn id="47113" idx="2"/>
              <a:endCxn id="47114" idx="0"/>
            </p:cNvCxnSpPr>
            <p:nvPr/>
          </p:nvCxnSpPr>
          <p:spPr bwMode="auto">
            <a:xfrm>
              <a:off x="6959600" y="2398713"/>
              <a:ext cx="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47121" name="AutoShape 16"/>
            <p:cNvCxnSpPr>
              <a:cxnSpLocks noChangeShapeType="1"/>
              <a:stCxn id="47114" idx="2"/>
              <a:endCxn id="47112" idx="0"/>
            </p:cNvCxnSpPr>
            <p:nvPr/>
          </p:nvCxnSpPr>
          <p:spPr bwMode="auto">
            <a:xfrm>
              <a:off x="6959600" y="2970213"/>
              <a:ext cx="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47122" name="AutoShape 17"/>
            <p:cNvCxnSpPr>
              <a:cxnSpLocks noChangeShapeType="1"/>
              <a:stCxn id="47112" idx="2"/>
              <a:endCxn id="47115" idx="0"/>
            </p:cNvCxnSpPr>
            <p:nvPr/>
          </p:nvCxnSpPr>
          <p:spPr bwMode="auto">
            <a:xfrm>
              <a:off x="6959600" y="3541713"/>
              <a:ext cx="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47123" name="AutoShape 18"/>
            <p:cNvCxnSpPr>
              <a:cxnSpLocks noChangeShapeType="1"/>
              <a:stCxn id="47115" idx="2"/>
              <a:endCxn id="47116" idx="0"/>
            </p:cNvCxnSpPr>
            <p:nvPr/>
          </p:nvCxnSpPr>
          <p:spPr bwMode="auto">
            <a:xfrm>
              <a:off x="6959600" y="4113213"/>
              <a:ext cx="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47124" name="AutoShape 19"/>
            <p:cNvCxnSpPr>
              <a:cxnSpLocks noChangeShapeType="1"/>
              <a:stCxn id="47116" idx="2"/>
              <a:endCxn id="47117" idx="0"/>
            </p:cNvCxnSpPr>
            <p:nvPr/>
          </p:nvCxnSpPr>
          <p:spPr bwMode="auto">
            <a:xfrm>
              <a:off x="6959600" y="4684713"/>
              <a:ext cx="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47125" name="AutoShape 20"/>
            <p:cNvSpPr>
              <a:spLocks noChangeArrowheads="1"/>
            </p:cNvSpPr>
            <p:nvPr/>
          </p:nvSpPr>
          <p:spPr bwMode="auto">
            <a:xfrm>
              <a:off x="7885113" y="3787775"/>
              <a:ext cx="360362" cy="360363"/>
            </a:xfrm>
            <a:prstGeom prst="leftArrow">
              <a:avLst>
                <a:gd name="adj1" fmla="val 44491"/>
                <a:gd name="adj2" fmla="val 40968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7126" name="Text Box 21"/>
            <p:cNvSpPr txBox="1">
              <a:spLocks noChangeArrowheads="1"/>
            </p:cNvSpPr>
            <p:nvPr/>
          </p:nvSpPr>
          <p:spPr bwMode="auto">
            <a:xfrm>
              <a:off x="4716463" y="3789363"/>
              <a:ext cx="673100" cy="14414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r>
                <a:rPr lang="zh-TW" altLang="en-US" sz="1600">
                  <a:ea typeface="標楷體" pitchFamily="65" charset="-120"/>
                </a:rPr>
                <a:t>時間較短</a:t>
              </a:r>
            </a:p>
            <a:p>
              <a:r>
                <a:rPr lang="zh-TW" altLang="en-US" sz="1600" b="1">
                  <a:solidFill>
                    <a:srgbClr val="FF0000"/>
                  </a:solidFill>
                  <a:ea typeface="標楷體" pitchFamily="65" charset="-120"/>
                </a:rPr>
                <a:t>快速反應流行</a:t>
              </a:r>
              <a:endParaRPr lang="zh-TW" altLang="en-US" sz="1600">
                <a:ea typeface="標楷體" pitchFamily="65" charset="-120"/>
              </a:endParaRPr>
            </a:p>
          </p:txBody>
        </p:sp>
        <p:sp>
          <p:nvSpPr>
            <p:cNvPr id="47127" name="Rectangle 22"/>
            <p:cNvSpPr>
              <a:spLocks noChangeArrowheads="1"/>
            </p:cNvSpPr>
            <p:nvPr/>
          </p:nvSpPr>
          <p:spPr bwMode="auto">
            <a:xfrm>
              <a:off x="1206500" y="5588000"/>
              <a:ext cx="2286000" cy="342900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服飾業傳統生產流程</a:t>
              </a:r>
            </a:p>
          </p:txBody>
        </p:sp>
        <p:sp>
          <p:nvSpPr>
            <p:cNvPr id="47128" name="Rectangle 23"/>
            <p:cNvSpPr>
              <a:spLocks noChangeArrowheads="1"/>
            </p:cNvSpPr>
            <p:nvPr/>
          </p:nvSpPr>
          <p:spPr bwMode="auto">
            <a:xfrm>
              <a:off x="1598613" y="1701800"/>
              <a:ext cx="1460500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商品策劃</a:t>
              </a:r>
            </a:p>
          </p:txBody>
        </p:sp>
        <p:sp>
          <p:nvSpPr>
            <p:cNvPr id="47129" name="Rectangle 24"/>
            <p:cNvSpPr>
              <a:spLocks noChangeArrowheads="1"/>
            </p:cNvSpPr>
            <p:nvPr/>
          </p:nvSpPr>
          <p:spPr bwMode="auto">
            <a:xfrm>
              <a:off x="1598613" y="2273300"/>
              <a:ext cx="1460500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絲染色</a:t>
              </a:r>
            </a:p>
          </p:txBody>
        </p:sp>
        <p:sp>
          <p:nvSpPr>
            <p:cNvPr id="47130" name="Rectangle 25"/>
            <p:cNvSpPr>
              <a:spLocks noChangeArrowheads="1"/>
            </p:cNvSpPr>
            <p:nvPr/>
          </p:nvSpPr>
          <p:spPr bwMode="auto">
            <a:xfrm>
              <a:off x="1598613" y="2844800"/>
              <a:ext cx="1460500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織造</a:t>
              </a:r>
            </a:p>
          </p:txBody>
        </p:sp>
        <p:sp>
          <p:nvSpPr>
            <p:cNvPr id="47131" name="Rectangle 26"/>
            <p:cNvSpPr>
              <a:spLocks noChangeArrowheads="1"/>
            </p:cNvSpPr>
            <p:nvPr/>
          </p:nvSpPr>
          <p:spPr bwMode="auto">
            <a:xfrm>
              <a:off x="1598613" y="3416300"/>
              <a:ext cx="1460500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裁切</a:t>
              </a:r>
            </a:p>
          </p:txBody>
        </p:sp>
        <p:sp>
          <p:nvSpPr>
            <p:cNvPr id="47132" name="Rectangle 27"/>
            <p:cNvSpPr>
              <a:spLocks noChangeArrowheads="1"/>
            </p:cNvSpPr>
            <p:nvPr/>
          </p:nvSpPr>
          <p:spPr bwMode="auto">
            <a:xfrm>
              <a:off x="1598613" y="3987800"/>
              <a:ext cx="1460500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成衣</a:t>
              </a:r>
            </a:p>
          </p:txBody>
        </p:sp>
        <p:sp>
          <p:nvSpPr>
            <p:cNvPr id="47133" name="Rectangle 28"/>
            <p:cNvSpPr>
              <a:spLocks noChangeArrowheads="1"/>
            </p:cNvSpPr>
            <p:nvPr/>
          </p:nvSpPr>
          <p:spPr bwMode="auto">
            <a:xfrm>
              <a:off x="1598613" y="4559300"/>
              <a:ext cx="1460500" cy="3429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zh-TW" altLang="en-US">
                  <a:solidFill>
                    <a:schemeClr val="bg2"/>
                  </a:solidFill>
                  <a:latin typeface="標楷體" pitchFamily="65" charset="-120"/>
                  <a:ea typeface="標楷體" pitchFamily="65" charset="-120"/>
                </a:rPr>
                <a:t>銷售</a:t>
              </a:r>
            </a:p>
          </p:txBody>
        </p:sp>
        <p:sp>
          <p:nvSpPr>
            <p:cNvPr id="47134" name="Rectangle 29"/>
            <p:cNvSpPr>
              <a:spLocks noChangeArrowheads="1"/>
            </p:cNvSpPr>
            <p:nvPr/>
          </p:nvSpPr>
          <p:spPr bwMode="auto">
            <a:xfrm>
              <a:off x="3489325" y="2255838"/>
              <a:ext cx="720725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>
                  <a:solidFill>
                    <a:srgbClr val="FFFF00"/>
                  </a:solidFill>
                  <a:latin typeface="標楷體" pitchFamily="65" charset="-120"/>
                  <a:ea typeface="標楷體" pitchFamily="65" charset="-120"/>
                </a:rPr>
                <a:t>先染</a:t>
              </a:r>
            </a:p>
          </p:txBody>
        </p:sp>
        <p:sp>
          <p:nvSpPr>
            <p:cNvPr id="47135" name="Rectangle 30"/>
            <p:cNvSpPr>
              <a:spLocks noChangeArrowheads="1"/>
            </p:cNvSpPr>
            <p:nvPr/>
          </p:nvSpPr>
          <p:spPr bwMode="auto">
            <a:xfrm>
              <a:off x="3490913" y="1557338"/>
              <a:ext cx="936625" cy="342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r>
                <a:rPr lang="zh-TW" altLang="en-US">
                  <a:latin typeface="標楷體" pitchFamily="65" charset="-120"/>
                  <a:ea typeface="標楷體" pitchFamily="65" charset="-120"/>
                </a:rPr>
                <a:t>款式及色彩</a:t>
              </a:r>
            </a:p>
          </p:txBody>
        </p:sp>
        <p:cxnSp>
          <p:nvCxnSpPr>
            <p:cNvPr id="47136" name="AutoShape 31"/>
            <p:cNvCxnSpPr>
              <a:cxnSpLocks noChangeShapeType="1"/>
              <a:stCxn id="47128" idx="2"/>
              <a:endCxn id="47129" idx="0"/>
            </p:cNvCxnSpPr>
            <p:nvPr/>
          </p:nvCxnSpPr>
          <p:spPr bwMode="auto">
            <a:xfrm>
              <a:off x="2328863" y="2044700"/>
              <a:ext cx="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47137" name="AutoShape 32"/>
            <p:cNvCxnSpPr>
              <a:cxnSpLocks noChangeShapeType="1"/>
              <a:stCxn id="47129" idx="2"/>
              <a:endCxn id="47130" idx="0"/>
            </p:cNvCxnSpPr>
            <p:nvPr/>
          </p:nvCxnSpPr>
          <p:spPr bwMode="auto">
            <a:xfrm>
              <a:off x="2328863" y="2616200"/>
              <a:ext cx="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47138" name="AutoShape 33"/>
            <p:cNvCxnSpPr>
              <a:cxnSpLocks noChangeShapeType="1"/>
              <a:stCxn id="47130" idx="2"/>
              <a:endCxn id="47131" idx="0"/>
            </p:cNvCxnSpPr>
            <p:nvPr/>
          </p:nvCxnSpPr>
          <p:spPr bwMode="auto">
            <a:xfrm>
              <a:off x="2328863" y="3187700"/>
              <a:ext cx="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47139" name="AutoShape 34"/>
            <p:cNvCxnSpPr>
              <a:cxnSpLocks noChangeShapeType="1"/>
              <a:stCxn id="47131" idx="2"/>
              <a:endCxn id="47132" idx="0"/>
            </p:cNvCxnSpPr>
            <p:nvPr/>
          </p:nvCxnSpPr>
          <p:spPr bwMode="auto">
            <a:xfrm>
              <a:off x="2328863" y="3759200"/>
              <a:ext cx="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cxnSp>
          <p:nvCxnSpPr>
            <p:cNvPr id="47140" name="AutoShape 35"/>
            <p:cNvCxnSpPr>
              <a:cxnSpLocks noChangeShapeType="1"/>
              <a:stCxn id="47132" idx="2"/>
              <a:endCxn id="47133" idx="0"/>
            </p:cNvCxnSpPr>
            <p:nvPr/>
          </p:nvCxnSpPr>
          <p:spPr bwMode="auto">
            <a:xfrm>
              <a:off x="2328863" y="4330700"/>
              <a:ext cx="0" cy="22860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stealth" w="med" len="med"/>
            </a:ln>
          </p:spPr>
        </p:cxnSp>
        <p:sp>
          <p:nvSpPr>
            <p:cNvPr id="47141" name="AutoShape 36"/>
            <p:cNvSpPr>
              <a:spLocks noChangeArrowheads="1"/>
            </p:cNvSpPr>
            <p:nvPr/>
          </p:nvSpPr>
          <p:spPr bwMode="auto">
            <a:xfrm>
              <a:off x="3201988" y="1701800"/>
              <a:ext cx="360362" cy="360363"/>
            </a:xfrm>
            <a:prstGeom prst="leftArrow">
              <a:avLst>
                <a:gd name="adj1" fmla="val 44491"/>
                <a:gd name="adj2" fmla="val 40968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7142" name="AutoShape 37"/>
            <p:cNvSpPr>
              <a:spLocks noChangeArrowheads="1"/>
            </p:cNvSpPr>
            <p:nvPr/>
          </p:nvSpPr>
          <p:spPr bwMode="auto">
            <a:xfrm>
              <a:off x="3201988" y="2276475"/>
              <a:ext cx="360362" cy="360363"/>
            </a:xfrm>
            <a:prstGeom prst="leftArrow">
              <a:avLst>
                <a:gd name="adj1" fmla="val 44491"/>
                <a:gd name="adj2" fmla="val 40968"/>
              </a:avLst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7143" name="Text Box 38"/>
            <p:cNvSpPr txBox="1">
              <a:spLocks noChangeArrowheads="1"/>
            </p:cNvSpPr>
            <p:nvPr/>
          </p:nvSpPr>
          <p:spPr bwMode="auto">
            <a:xfrm>
              <a:off x="179388" y="2781300"/>
              <a:ext cx="428625" cy="10795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vert="eaVert">
              <a:spAutoFit/>
            </a:bodyPr>
            <a:lstStyle/>
            <a:p>
              <a:r>
                <a:rPr lang="zh-TW" altLang="en-US" sz="1600" b="1">
                  <a:solidFill>
                    <a:srgbClr val="FF0000"/>
                  </a:solidFill>
                  <a:ea typeface="標楷體" pitchFamily="65" charset="-120"/>
                </a:rPr>
                <a:t>時間冗長</a:t>
              </a:r>
            </a:p>
          </p:txBody>
        </p:sp>
        <p:sp>
          <p:nvSpPr>
            <p:cNvPr id="47144" name="Line 39"/>
            <p:cNvSpPr>
              <a:spLocks noChangeShapeType="1"/>
            </p:cNvSpPr>
            <p:nvPr/>
          </p:nvSpPr>
          <p:spPr bwMode="auto">
            <a:xfrm>
              <a:off x="4500563" y="1125538"/>
              <a:ext cx="0" cy="4967287"/>
            </a:xfrm>
            <a:prstGeom prst="line">
              <a:avLst/>
            </a:prstGeom>
            <a:noFill/>
            <a:ln w="76200" cmpd="tri">
              <a:solidFill>
                <a:schemeClr val="tx1"/>
              </a:solidFill>
              <a:round/>
              <a:headEnd/>
              <a:tailEnd/>
            </a:ln>
          </p:spPr>
          <p:txBody>
            <a:bodyPr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738C25-7205-4ED6-879F-D223B6FA1839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pic>
        <p:nvPicPr>
          <p:cNvPr id="1700866" name="Picture 2" descr="hp改造1"/>
          <p:cNvPicPr>
            <a:picLocks noChangeAspect="1" noChangeArrowheads="1"/>
          </p:cNvPicPr>
          <p:nvPr/>
        </p:nvPicPr>
        <p:blipFill>
          <a:blip r:embed="rId2">
            <a:lum bright="-12000" contrast="48000"/>
          </a:blip>
          <a:srcRect/>
          <a:stretch>
            <a:fillRect/>
          </a:stretch>
        </p:blipFill>
        <p:spPr bwMode="auto">
          <a:xfrm>
            <a:off x="271463" y="1187450"/>
            <a:ext cx="8599487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2667000" y="260350"/>
            <a:ext cx="3740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4000" b="1">
                <a:latin typeface="Times New Roman" pitchFamily="18" charset="0"/>
                <a:ea typeface="標楷體" pitchFamily="65" charset="-120"/>
              </a:rPr>
              <a:t>客戶服務舊流程</a:t>
            </a:r>
            <a:endParaRPr lang="zh-TW" altLang="en-US" sz="4000" b="1">
              <a:latin typeface="Times New Roman" pitchFamily="18" charset="0"/>
            </a:endParaRPr>
          </a:p>
        </p:txBody>
      </p:sp>
      <p:sp>
        <p:nvSpPr>
          <p:cNvPr id="48133" name="Text Box 4"/>
          <p:cNvSpPr txBox="1">
            <a:spLocks noChangeArrowheads="1"/>
          </p:cNvSpPr>
          <p:nvPr/>
        </p:nvSpPr>
        <p:spPr bwMode="auto">
          <a:xfrm>
            <a:off x="3200400" y="5943600"/>
            <a:ext cx="269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latin typeface="Times New Roman" pitchFamily="18" charset="0"/>
                <a:ea typeface="標楷體" pitchFamily="65" charset="-120"/>
              </a:rPr>
              <a:t>資料來源：惠普公司網站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0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00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00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F27A2D-6CA9-4845-B5F5-3FF8FC5842A6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49155" name="Rectangle 2"/>
          <p:cNvSpPr>
            <a:spLocks noChangeArrowheads="1"/>
          </p:cNvSpPr>
          <p:nvPr/>
        </p:nvSpPr>
        <p:spPr bwMode="auto">
          <a:xfrm>
            <a:off x="2133600" y="488950"/>
            <a:ext cx="5264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4000" b="1">
                <a:latin typeface="Times New Roman" pitchFamily="18" charset="0"/>
                <a:ea typeface="標楷體" pitchFamily="65" charset="-120"/>
              </a:rPr>
              <a:t>客戶服務舊流程的缺點</a:t>
            </a:r>
          </a:p>
        </p:txBody>
      </p:sp>
      <p:sp>
        <p:nvSpPr>
          <p:cNvPr id="49156" name="Text Box 3"/>
          <p:cNvSpPr txBox="1">
            <a:spLocks noChangeArrowheads="1"/>
          </p:cNvSpPr>
          <p:nvPr/>
        </p:nvSpPr>
        <p:spPr bwMode="auto">
          <a:xfrm>
            <a:off x="914400" y="1371600"/>
            <a:ext cx="765175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77825" indent="-377825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　　　　　　　　　</a:t>
            </a:r>
          </a:p>
          <a:p>
            <a:pPr marL="377825" indent="-377825"/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1. 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工程師經常外出服務顧客，對於顧客問題未必</a:t>
            </a:r>
          </a:p>
          <a:p>
            <a:pPr marL="377825" indent="-377825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　能即時處理．</a:t>
            </a:r>
          </a:p>
          <a:p>
            <a:pPr marL="377825" indent="-377825"/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2. 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由於問題種類甚多，秘書判斷往往難以正確，</a:t>
            </a:r>
          </a:p>
          <a:p>
            <a:pPr marL="377825" indent="-377825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　以致往往在不同部門之間轉折，費時費事．</a:t>
            </a:r>
          </a:p>
          <a:p>
            <a:pPr marL="377825" indent="-377825"/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3. 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交通時間影響生產力甚鉅，尤其是問題不清，</a:t>
            </a:r>
          </a:p>
          <a:p>
            <a:pPr marL="377825" indent="-377825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　需往返多次．</a:t>
            </a:r>
          </a:p>
          <a:p>
            <a:pPr marL="377825" indent="-377825"/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4. 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工程師各自處理個人問題，團隊處理問題經驗</a:t>
            </a:r>
          </a:p>
          <a:p>
            <a:pPr marL="377825" indent="-377825"/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　未能有效累積．</a:t>
            </a:r>
          </a:p>
          <a:p>
            <a:pPr marL="377825" indent="-377825"/>
            <a:r>
              <a:rPr lang="en-US" altLang="zh-TW" sz="2800">
                <a:latin typeface="Times New Roman" pitchFamily="18" charset="0"/>
                <a:ea typeface="標楷體" pitchFamily="65" charset="-120"/>
              </a:rPr>
              <a:t>5. </a:t>
            </a:r>
            <a:r>
              <a:rPr lang="zh-TW" altLang="en-US" sz="2800">
                <a:latin typeface="Times New Roman" pitchFamily="18" charset="0"/>
                <a:ea typeface="標楷體" pitchFamily="65" charset="-120"/>
              </a:rPr>
              <a:t>對顧客系統之全盤狀況，缺乏歷史資料．　</a:t>
            </a:r>
          </a:p>
        </p:txBody>
      </p:sp>
      <p:sp>
        <p:nvSpPr>
          <p:cNvPr id="49157" name="Text Box 4"/>
          <p:cNvSpPr txBox="1">
            <a:spLocks noChangeArrowheads="1"/>
          </p:cNvSpPr>
          <p:nvPr/>
        </p:nvSpPr>
        <p:spPr bwMode="auto">
          <a:xfrm>
            <a:off x="3200400" y="5943600"/>
            <a:ext cx="269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latin typeface="Times New Roman" pitchFamily="18" charset="0"/>
                <a:ea typeface="標楷體" pitchFamily="65" charset="-120"/>
              </a:rPr>
              <a:t>資料來源：惠普公司網站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222EDE-40B1-4A1B-870E-2E2B0AAA2B8A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pic>
        <p:nvPicPr>
          <p:cNvPr id="1702914" name="Picture 2" descr="hp改造3"/>
          <p:cNvPicPr>
            <a:picLocks noChangeAspect="1" noChangeArrowheads="1"/>
          </p:cNvPicPr>
          <p:nvPr/>
        </p:nvPicPr>
        <p:blipFill>
          <a:blip r:embed="rId2">
            <a:lum bright="-12000" contrast="30000"/>
          </a:blip>
          <a:srcRect/>
          <a:stretch>
            <a:fillRect/>
          </a:stretch>
        </p:blipFill>
        <p:spPr bwMode="auto">
          <a:xfrm>
            <a:off x="457200" y="1295400"/>
            <a:ext cx="8066088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Rectangle 3"/>
          <p:cNvSpPr>
            <a:spLocks noChangeArrowheads="1"/>
          </p:cNvSpPr>
          <p:nvPr/>
        </p:nvSpPr>
        <p:spPr bwMode="auto">
          <a:xfrm>
            <a:off x="2133600" y="231775"/>
            <a:ext cx="4248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4000" b="1">
                <a:latin typeface="Times New Roman" pitchFamily="18" charset="0"/>
                <a:ea typeface="標楷體" pitchFamily="65" charset="-120"/>
              </a:rPr>
              <a:t>客戶服務流程再造</a:t>
            </a:r>
          </a:p>
        </p:txBody>
      </p:sp>
      <p:sp>
        <p:nvSpPr>
          <p:cNvPr id="50181" name="Text Box 4"/>
          <p:cNvSpPr txBox="1">
            <a:spLocks noChangeArrowheads="1"/>
          </p:cNvSpPr>
          <p:nvPr/>
        </p:nvSpPr>
        <p:spPr bwMode="auto">
          <a:xfrm>
            <a:off x="3200400" y="5943600"/>
            <a:ext cx="269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latin typeface="Times New Roman" pitchFamily="18" charset="0"/>
                <a:ea typeface="標楷體" pitchFamily="65" charset="-120"/>
              </a:rPr>
              <a:t>資料來源：惠普公司網站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2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02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02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301DDB-905A-4737-989D-3104444C614E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51203" name="Rectangle 2"/>
          <p:cNvSpPr>
            <a:spLocks noChangeArrowheads="1"/>
          </p:cNvSpPr>
          <p:nvPr/>
        </p:nvSpPr>
        <p:spPr bwMode="auto">
          <a:xfrm>
            <a:off x="1828800" y="565150"/>
            <a:ext cx="57721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4000" b="1">
                <a:latin typeface="Times New Roman" pitchFamily="18" charset="0"/>
                <a:ea typeface="標楷體" pitchFamily="65" charset="-120"/>
              </a:rPr>
              <a:t>客戶服務流程再造的成果</a:t>
            </a:r>
          </a:p>
        </p:txBody>
      </p:sp>
      <p:sp>
        <p:nvSpPr>
          <p:cNvPr id="51204" name="Text Box 3"/>
          <p:cNvSpPr txBox="1">
            <a:spLocks noChangeArrowheads="1"/>
          </p:cNvSpPr>
          <p:nvPr/>
        </p:nvSpPr>
        <p:spPr bwMode="auto">
          <a:xfrm>
            <a:off x="1447800" y="1219200"/>
            <a:ext cx="70866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400">
                <a:ea typeface="標楷體" pitchFamily="65" charset="-120"/>
              </a:rPr>
              <a:t>                                 </a:t>
            </a:r>
          </a:p>
          <a:p>
            <a:r>
              <a:rPr lang="en-US" altLang="zh-TW" sz="2400">
                <a:ea typeface="標楷體" pitchFamily="65" charset="-120"/>
              </a:rPr>
              <a:t>1. </a:t>
            </a:r>
            <a:r>
              <a:rPr lang="zh-TW" altLang="en-US" sz="2400">
                <a:ea typeface="標楷體" pitchFamily="65" charset="-120"/>
              </a:rPr>
              <a:t>縮短顧客等候時間</a:t>
            </a:r>
          </a:p>
          <a:p>
            <a:r>
              <a:rPr lang="zh-TW" altLang="en-US" sz="2400">
                <a:ea typeface="標楷體" pitchFamily="65" charset="-120"/>
              </a:rPr>
              <a:t>　　</a:t>
            </a:r>
            <a:r>
              <a:rPr lang="en-US" altLang="zh-TW" sz="2400">
                <a:ea typeface="標楷體" pitchFamily="65" charset="-120"/>
              </a:rPr>
              <a:t>Avg. Response Time: 1.5hrs→15min.</a:t>
            </a:r>
          </a:p>
          <a:p>
            <a:r>
              <a:rPr lang="en-US" altLang="zh-TW" sz="2400">
                <a:ea typeface="標楷體" pitchFamily="65" charset="-120"/>
              </a:rPr>
              <a:t>       (6</a:t>
            </a:r>
            <a:r>
              <a:rPr lang="zh-TW" altLang="en-US" sz="2400">
                <a:ea typeface="標楷體" pitchFamily="65" charset="-120"/>
              </a:rPr>
              <a:t>倍改進）</a:t>
            </a:r>
          </a:p>
          <a:p>
            <a:r>
              <a:rPr lang="en-US" altLang="zh-TW" sz="2400">
                <a:ea typeface="標楷體" pitchFamily="65" charset="-120"/>
              </a:rPr>
              <a:t>2. </a:t>
            </a:r>
            <a:r>
              <a:rPr lang="zh-TW" altLang="en-US" sz="2400">
                <a:ea typeface="標楷體" pitchFamily="65" charset="-120"/>
              </a:rPr>
              <a:t>縮短每一問題處理時間</a:t>
            </a:r>
          </a:p>
          <a:p>
            <a:r>
              <a:rPr lang="zh-TW" altLang="en-US" sz="2400">
                <a:ea typeface="標楷體" pitchFamily="65" charset="-120"/>
              </a:rPr>
              <a:t>　　</a:t>
            </a:r>
            <a:r>
              <a:rPr lang="en-US" altLang="zh-TW" sz="2400">
                <a:ea typeface="標楷體" pitchFamily="65" charset="-120"/>
              </a:rPr>
              <a:t>Avg. Resolution Time: 3hrs. →40min.</a:t>
            </a:r>
          </a:p>
          <a:p>
            <a:r>
              <a:rPr lang="en-US" altLang="zh-TW" sz="2400">
                <a:ea typeface="標楷體" pitchFamily="65" charset="-120"/>
              </a:rPr>
              <a:t>       (4.5</a:t>
            </a:r>
            <a:r>
              <a:rPr lang="zh-TW" altLang="en-US" sz="2400">
                <a:ea typeface="標楷體" pitchFamily="65" charset="-120"/>
              </a:rPr>
              <a:t>倍改進</a:t>
            </a:r>
            <a:r>
              <a:rPr lang="en-US" altLang="zh-TW" sz="2400">
                <a:ea typeface="標楷體" pitchFamily="65" charset="-120"/>
              </a:rPr>
              <a:t>)</a:t>
            </a:r>
          </a:p>
          <a:p>
            <a:r>
              <a:rPr lang="en-US" altLang="zh-TW" sz="2400">
                <a:ea typeface="標楷體" pitchFamily="65" charset="-120"/>
              </a:rPr>
              <a:t>3. </a:t>
            </a:r>
            <a:r>
              <a:rPr lang="zh-TW" altLang="en-US" sz="2400">
                <a:ea typeface="標楷體" pitchFamily="65" charset="-120"/>
              </a:rPr>
              <a:t>提高工程師工作效率</a:t>
            </a:r>
          </a:p>
          <a:p>
            <a:r>
              <a:rPr lang="zh-TW" altLang="en-US" sz="2400">
                <a:ea typeface="標楷體" pitchFamily="65" charset="-120"/>
              </a:rPr>
              <a:t>　　</a:t>
            </a:r>
            <a:r>
              <a:rPr lang="en-US" altLang="zh-TW" sz="2400">
                <a:ea typeface="標楷體" pitchFamily="65" charset="-120"/>
              </a:rPr>
              <a:t>#of calls/day/engineer:2 →10(5</a:t>
            </a:r>
            <a:r>
              <a:rPr lang="zh-TW" altLang="en-US" sz="2400">
                <a:ea typeface="標楷體" pitchFamily="65" charset="-120"/>
              </a:rPr>
              <a:t>倍改進</a:t>
            </a:r>
            <a:r>
              <a:rPr lang="en-US" altLang="zh-TW" sz="2400">
                <a:ea typeface="標楷體" pitchFamily="65" charset="-120"/>
              </a:rPr>
              <a:t>)</a:t>
            </a:r>
          </a:p>
          <a:p>
            <a:r>
              <a:rPr lang="en-US" altLang="zh-TW" sz="2400">
                <a:ea typeface="標楷體" pitchFamily="65" charset="-120"/>
              </a:rPr>
              <a:t>4. </a:t>
            </a:r>
            <a:r>
              <a:rPr lang="zh-TW" altLang="en-US" sz="2400">
                <a:ea typeface="標楷體" pitchFamily="65" charset="-120"/>
              </a:rPr>
              <a:t>提高顧客滿意度</a:t>
            </a:r>
          </a:p>
          <a:p>
            <a:r>
              <a:rPr lang="zh-TW" altLang="en-US" sz="2400">
                <a:ea typeface="標楷體" pitchFamily="65" charset="-120"/>
              </a:rPr>
              <a:t>　　</a:t>
            </a:r>
            <a:r>
              <a:rPr lang="en-US" altLang="zh-TW" sz="2400">
                <a:ea typeface="標楷體" pitchFamily="65" charset="-120"/>
              </a:rPr>
              <a:t>CSS Survey RC satisfaction rate      </a:t>
            </a:r>
          </a:p>
          <a:p>
            <a:r>
              <a:rPr lang="en-US" altLang="zh-TW" sz="2400">
                <a:ea typeface="標楷體" pitchFamily="65" charset="-120"/>
              </a:rPr>
              <a:t>        Consistently &gt; 8.0</a:t>
            </a:r>
          </a:p>
        </p:txBody>
      </p:sp>
      <p:sp>
        <p:nvSpPr>
          <p:cNvPr id="51205" name="Line 4"/>
          <p:cNvSpPr>
            <a:spLocks noChangeShapeType="1"/>
          </p:cNvSpPr>
          <p:nvPr/>
        </p:nvSpPr>
        <p:spPr bwMode="auto">
          <a:xfrm>
            <a:off x="7315200" y="2895600"/>
            <a:ext cx="1524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51206" name="Text Box 5"/>
          <p:cNvSpPr txBox="1">
            <a:spLocks noChangeArrowheads="1"/>
          </p:cNvSpPr>
          <p:nvPr/>
        </p:nvSpPr>
        <p:spPr bwMode="auto">
          <a:xfrm>
            <a:off x="2819400" y="5867400"/>
            <a:ext cx="297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資料來源：惠普公司網站</a:t>
            </a:r>
          </a:p>
        </p:txBody>
      </p:sp>
      <p:pic>
        <p:nvPicPr>
          <p:cNvPr id="51207" name="Picture 6" descr="j028308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5113" y="5300663"/>
            <a:ext cx="9620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963B5B-2A5A-4965-A5AA-A402CC53358B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216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永慶房仲聯賣網之影音宅速配</a:t>
            </a:r>
          </a:p>
        </p:txBody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94275" y="1268413"/>
            <a:ext cx="3711575" cy="4495800"/>
          </a:xfrm>
          <a:solidFill>
            <a:srgbClr val="008000"/>
          </a:solidFill>
        </p:spPr>
        <p:txBody>
          <a:bodyPr/>
          <a:lstStyle/>
          <a:p>
            <a:pPr eaLnBrk="1" hangingPunct="1"/>
            <a:r>
              <a:rPr lang="zh-TW" altLang="en-US" sz="2400" b="1" smtClean="0">
                <a:solidFill>
                  <a:srgbClr val="FFCC66"/>
                </a:solidFill>
              </a:rPr>
              <a:t>現代人的生活講求效率，一間間的實地訪察，總是買屋者感到最麻煩的，也為永慶房屋增加了成本上的負擔，為了增加客戶看屋的便利性，不受時間、地點、天侯的限制，讓客戶在最短的時間做最彈性的選擇。</a:t>
            </a:r>
          </a:p>
        </p:txBody>
      </p:sp>
      <p:pic>
        <p:nvPicPr>
          <p:cNvPr id="52229" name="Picture 4" descr="未命名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00200"/>
            <a:ext cx="4111625" cy="443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FD97E8-6166-4C19-B7CE-51DEC57E809E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216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永慶房仲聯賣網之宅速配</a:t>
            </a:r>
          </a:p>
        </p:txBody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41338" y="1408113"/>
            <a:ext cx="2590800" cy="4114800"/>
          </a:xfrm>
          <a:solidFill>
            <a:srgbClr val="008000"/>
          </a:solidFill>
        </p:spPr>
        <p:txBody>
          <a:bodyPr/>
          <a:lstStyle/>
          <a:p>
            <a:pPr eaLnBrk="1" hangingPunct="1"/>
            <a:r>
              <a:rPr lang="zh-TW" altLang="en-US" sz="2200" b="1" smtClean="0">
                <a:solidFill>
                  <a:srgbClr val="FFCC66"/>
                </a:solidFill>
                <a:latin typeface="Times New Roman" pitchFamily="18" charset="0"/>
                <a:ea typeface="sө"/>
                <a:cs typeface="sө"/>
              </a:rPr>
              <a:t>推出房仲業首創最高配對效率的「宅速配」系統，該系統可在一分鐘中進行買方條件</a:t>
            </a:r>
            <a:r>
              <a:rPr lang="en-US" altLang="zh-TW" sz="2200" b="1" smtClean="0">
                <a:solidFill>
                  <a:srgbClr val="FFCC66"/>
                </a:solidFill>
                <a:latin typeface="Times New Roman" pitchFamily="18" charset="0"/>
                <a:ea typeface="sө"/>
                <a:cs typeface="sө"/>
              </a:rPr>
              <a:t>18</a:t>
            </a:r>
            <a:r>
              <a:rPr lang="zh-TW" altLang="en-US" sz="2200" b="1" smtClean="0">
                <a:solidFill>
                  <a:srgbClr val="FFCC66"/>
                </a:solidFill>
                <a:latin typeface="Times New Roman" pitchFamily="18" charset="0"/>
                <a:ea typeface="sө"/>
                <a:cs typeface="sө"/>
              </a:rPr>
              <a:t>項、賣方條件</a:t>
            </a:r>
            <a:r>
              <a:rPr lang="en-US" altLang="zh-TW" sz="2200" b="1" smtClean="0">
                <a:solidFill>
                  <a:srgbClr val="FFCC66"/>
                </a:solidFill>
                <a:latin typeface="Times New Roman" pitchFamily="18" charset="0"/>
                <a:ea typeface="sө"/>
                <a:cs typeface="sө"/>
              </a:rPr>
              <a:t>43</a:t>
            </a:r>
            <a:r>
              <a:rPr lang="zh-TW" altLang="en-US" sz="2200" b="1" smtClean="0">
                <a:solidFill>
                  <a:srgbClr val="FFCC66"/>
                </a:solidFill>
                <a:latin typeface="Times New Roman" pitchFamily="18" charset="0"/>
                <a:ea typeface="sө"/>
                <a:cs typeface="sө"/>
              </a:rPr>
              <a:t>項的物件配對條件，為買賣雙方進行精準有效的雙向配對，廣受客戶好評。</a:t>
            </a:r>
          </a:p>
        </p:txBody>
      </p:sp>
      <p:pic>
        <p:nvPicPr>
          <p:cNvPr id="53253" name="Picture 4" descr="未命名5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1484313"/>
            <a:ext cx="5791200" cy="380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5</TotalTime>
  <Words>250</Words>
  <Application>Microsoft Office PowerPoint</Application>
  <PresentationFormat>如螢幕大小 (4:3)</PresentationFormat>
  <Paragraphs>63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教學目標</vt:lpstr>
      <vt:lpstr>班尼頓生產流程的改良</vt:lpstr>
      <vt:lpstr>PowerPoint 簡報</vt:lpstr>
      <vt:lpstr>PowerPoint 簡報</vt:lpstr>
      <vt:lpstr>PowerPoint 簡報</vt:lpstr>
      <vt:lpstr>PowerPoint 簡報</vt:lpstr>
      <vt:lpstr>永慶房仲聯賣網之影音宅速配</vt:lpstr>
      <vt:lpstr>永慶房仲聯賣網之宅速配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班尼頓生產流程的改良</dc:title>
  <dc:creator>Your User Name</dc:creator>
  <cp:lastModifiedBy>USER</cp:lastModifiedBy>
  <cp:revision>2</cp:revision>
  <dcterms:created xsi:type="dcterms:W3CDTF">2010-07-17T14:34:31Z</dcterms:created>
  <dcterms:modified xsi:type="dcterms:W3CDTF">2013-12-12T16:03:23Z</dcterms:modified>
</cp:coreProperties>
</file>